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73" r:id="rId3"/>
    <p:sldId id="274" r:id="rId4"/>
    <p:sldId id="278" r:id="rId5"/>
    <p:sldId id="284" r:id="rId6"/>
    <p:sldId id="285" r:id="rId7"/>
    <p:sldId id="289" r:id="rId8"/>
    <p:sldId id="279" r:id="rId9"/>
    <p:sldId id="276" r:id="rId10"/>
    <p:sldId id="257" r:id="rId11"/>
    <p:sldId id="277" r:id="rId12"/>
    <p:sldId id="283" r:id="rId13"/>
    <p:sldId id="281" r:id="rId14"/>
    <p:sldId id="282" r:id="rId15"/>
    <p:sldId id="286" r:id="rId16"/>
    <p:sldId id="28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Wolfe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D3F1AF-FA78-4672-9D8B-3564C9559291}">
  <a:tblStyle styleId="{73D3F1AF-FA78-4672-9D8B-3564C95592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2"/>
    <p:restoredTop sz="94707"/>
  </p:normalViewPr>
  <p:slideViewPr>
    <p:cSldViewPr snapToGrid="0" snapToObjects="1">
      <p:cViewPr>
        <p:scale>
          <a:sx n="79" d="100"/>
          <a:sy n="79" d="100"/>
        </p:scale>
        <p:origin x="2448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9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73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f13409f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f13409f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5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1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445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18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5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64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07275"/>
            <a:ext cx="77040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121200"/>
            <a:ext cx="2258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245850"/>
            <a:ext cx="77040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2212650" y="3654125"/>
            <a:ext cx="47187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42566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142566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3666458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3666458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1425651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36664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590725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590725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59072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2260875"/>
            <a:ext cx="3909300" cy="23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40959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20000" y="3488225"/>
            <a:ext cx="29691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5483750" y="1729500"/>
            <a:ext cx="294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5264100" y="2520475"/>
            <a:ext cx="31599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24925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433849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3"/>
          </p:nvPr>
        </p:nvSpPr>
        <p:spPr>
          <a:xfrm>
            <a:off x="6142801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4"/>
          </p:nvPr>
        </p:nvSpPr>
        <p:spPr>
          <a:xfrm>
            <a:off x="724925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5"/>
          </p:nvPr>
        </p:nvSpPr>
        <p:spPr>
          <a:xfrm>
            <a:off x="3433859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6"/>
          </p:nvPr>
        </p:nvSpPr>
        <p:spPr>
          <a:xfrm>
            <a:off x="6142793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224250" y="3804875"/>
            <a:ext cx="26955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915500" y="2034300"/>
            <a:ext cx="53130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ormorant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720000" y="19991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2"/>
          </p:nvPr>
        </p:nvSpPr>
        <p:spPr>
          <a:xfrm>
            <a:off x="720000" y="23836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3"/>
          </p:nvPr>
        </p:nvSpPr>
        <p:spPr>
          <a:xfrm>
            <a:off x="720000" y="33995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4"/>
          </p:nvPr>
        </p:nvSpPr>
        <p:spPr>
          <a:xfrm>
            <a:off x="720000" y="37841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5"/>
          </p:nvPr>
        </p:nvSpPr>
        <p:spPr>
          <a:xfrm>
            <a:off x="3483214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6"/>
          </p:nvPr>
        </p:nvSpPr>
        <p:spPr>
          <a:xfrm>
            <a:off x="3483214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7"/>
          </p:nvPr>
        </p:nvSpPr>
        <p:spPr>
          <a:xfrm>
            <a:off x="3483214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8"/>
          </p:nvPr>
        </p:nvSpPr>
        <p:spPr>
          <a:xfrm>
            <a:off x="3483214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9"/>
          </p:nvPr>
        </p:nvSpPr>
        <p:spPr>
          <a:xfrm>
            <a:off x="6229625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3"/>
          </p:nvPr>
        </p:nvSpPr>
        <p:spPr>
          <a:xfrm>
            <a:off x="6229625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4"/>
          </p:nvPr>
        </p:nvSpPr>
        <p:spPr>
          <a:xfrm>
            <a:off x="6229625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5"/>
          </p:nvPr>
        </p:nvSpPr>
        <p:spPr>
          <a:xfrm>
            <a:off x="6229625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 idx="2" hasCustomPrompt="1"/>
          </p:nvPr>
        </p:nvSpPr>
        <p:spPr>
          <a:xfrm>
            <a:off x="724800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 idx="3" hasCustomPrompt="1"/>
          </p:nvPr>
        </p:nvSpPr>
        <p:spPr>
          <a:xfrm>
            <a:off x="3460767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4" hasCustomPrompt="1"/>
          </p:nvPr>
        </p:nvSpPr>
        <p:spPr>
          <a:xfrm>
            <a:off x="6186598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61962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5"/>
          </p:nvPr>
        </p:nvSpPr>
        <p:spPr>
          <a:xfrm>
            <a:off x="61962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6"/>
          </p:nvPr>
        </p:nvSpPr>
        <p:spPr>
          <a:xfrm>
            <a:off x="7248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7"/>
          </p:nvPr>
        </p:nvSpPr>
        <p:spPr>
          <a:xfrm>
            <a:off x="7248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8"/>
          </p:nvPr>
        </p:nvSpPr>
        <p:spPr>
          <a:xfrm>
            <a:off x="3465309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9"/>
          </p:nvPr>
        </p:nvSpPr>
        <p:spPr>
          <a:xfrm>
            <a:off x="3463025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5634250" y="2196650"/>
            <a:ext cx="1928400" cy="11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2455650"/>
            <a:ext cx="37602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05350" y="3696325"/>
            <a:ext cx="29895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 hasCustomPrompt="1"/>
          </p:nvPr>
        </p:nvSpPr>
        <p:spPr>
          <a:xfrm>
            <a:off x="2908200" y="3699229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2908200" y="4134167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title" idx="2" hasCustomPrompt="1"/>
          </p:nvPr>
        </p:nvSpPr>
        <p:spPr>
          <a:xfrm>
            <a:off x="2908200" y="2829351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3"/>
          </p:nvPr>
        </p:nvSpPr>
        <p:spPr>
          <a:xfrm>
            <a:off x="2908200" y="3264290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 idx="4" hasCustomPrompt="1"/>
          </p:nvPr>
        </p:nvSpPr>
        <p:spPr>
          <a:xfrm>
            <a:off x="2908200" y="1959473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5"/>
          </p:nvPr>
        </p:nvSpPr>
        <p:spPr>
          <a:xfrm>
            <a:off x="2908200" y="2394412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3627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4794500" y="1870575"/>
            <a:ext cx="3629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1"/>
          </p:nvPr>
        </p:nvSpPr>
        <p:spPr>
          <a:xfrm>
            <a:off x="4794500" y="2799075"/>
            <a:ext cx="36297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20000" y="1794200"/>
            <a:ext cx="36276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5115500" y="3266800"/>
            <a:ext cx="3332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endParaRPr sz="15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20000" y="17338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230500" y="30157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99475" y="1406625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14300" y="2696250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1729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20000" y="2520575"/>
            <a:ext cx="28080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720000" y="1592900"/>
            <a:ext cx="6138000" cy="20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720000" y="3581525"/>
            <a:ext cx="30576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776650" y="2948925"/>
            <a:ext cx="35907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776650" y="3683450"/>
            <a:ext cx="359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 idx="2" hasCustomPrompt="1"/>
          </p:nvPr>
        </p:nvSpPr>
        <p:spPr>
          <a:xfrm>
            <a:off x="4108200" y="1603950"/>
            <a:ext cx="9276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1220525" y="2142775"/>
            <a:ext cx="3440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illary.com/developer/api-documen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ata.lacity.org/Public-Safety/Traffic-Accidents-by-date/2mzm-av8t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hyperlink" Target="https://data.lacity.org/City-Infrastructure-Service-Requests/Neighborhood-Councils-Certified-/fu65-dz2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Pedestrian Safety in Greater Wilshire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4045975"/>
            <a:ext cx="3016200" cy="61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Updated July 29, 2021</a:t>
            </a:r>
            <a:endParaRPr sz="17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9">
            <a:extLst>
              <a:ext uri="{FF2B5EF4-FFF2-40B4-BE49-F238E27FC236}">
                <a16:creationId xmlns:a16="http://schemas.microsoft.com/office/drawing/2014/main" id="{066F3F02-682B-4544-9F0B-3B97555EEC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877" y="1009452"/>
            <a:ext cx="3884023" cy="38840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452847" y="1009453"/>
            <a:ext cx="3770810" cy="3963138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found that </a:t>
            </a:r>
            <a:r>
              <a:rPr lang="en-US" dirty="0" err="1"/>
              <a:t>Mapillary’s</a:t>
            </a:r>
            <a:r>
              <a:rPr lang="en-US" dirty="0"/>
              <a:t> sign database was not a good proxy for pedestrian safety features.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705395" y="1138349"/>
            <a:ext cx="3518262" cy="3834242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Rather than mapping pedestrian warning signs, we next mapped crosswalks.</a:t>
            </a:r>
          </a:p>
          <a:p>
            <a:pPr marL="114300"/>
            <a:endParaRPr lang="en-US" dirty="0"/>
          </a:p>
          <a:p>
            <a:pPr marL="114300"/>
            <a:r>
              <a:rPr lang="en-US" dirty="0"/>
              <a:t>Using </a:t>
            </a:r>
            <a:r>
              <a:rPr lang="en-US" dirty="0" err="1"/>
              <a:t>Mapillary’s</a:t>
            </a:r>
            <a:r>
              <a:rPr lang="en-US" dirty="0"/>
              <a:t> separate “features” database, we looked at physical features </a:t>
            </a:r>
            <a:r>
              <a:rPr lang="en-US" dirty="0" err="1"/>
              <a:t>catergorized</a:t>
            </a:r>
            <a:r>
              <a:rPr lang="en-US" dirty="0"/>
              <a:t> as pedestrian lights or crosswalks.</a:t>
            </a:r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categories included:</a:t>
            </a:r>
          </a:p>
          <a:p>
            <a:pPr marL="114300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object--traffic-light—pedestrians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marking--discrete--crosswalk-zebra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construction--flat--crosswalk-plain</a:t>
            </a:r>
          </a:p>
        </p:txBody>
      </p:sp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Mapping Crosswalks</a:t>
            </a:r>
            <a:endParaRPr sz="3000" dirty="0"/>
          </a:p>
        </p:txBody>
      </p:sp>
      <p:pic>
        <p:nvPicPr>
          <p:cNvPr id="8" name="Google Shape;106;p20">
            <a:extLst>
              <a:ext uri="{FF2B5EF4-FFF2-40B4-BE49-F238E27FC236}">
                <a16:creationId xmlns:a16="http://schemas.microsoft.com/office/drawing/2014/main" id="{9638177F-4370-F94E-9A58-EE075AFCF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33" y="1018108"/>
            <a:ext cx="3876167" cy="3876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87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4292"/>
            <a:ext cx="6138000" cy="2334667"/>
          </a:xfrm>
        </p:spPr>
        <p:txBody>
          <a:bodyPr/>
          <a:lstStyle/>
          <a:p>
            <a:r>
              <a:rPr lang="en-US" dirty="0"/>
              <a:t>Comparing Accident Locations to Crossing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1;p29">
            <a:extLst>
              <a:ext uri="{FF2B5EF4-FFF2-40B4-BE49-F238E27FC236}">
                <a16:creationId xmlns:a16="http://schemas.microsoft.com/office/drawing/2014/main" id="{E5DB08B6-4810-DF49-B43D-59F617500DF7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4;p34">
            <a:extLst>
              <a:ext uri="{FF2B5EF4-FFF2-40B4-BE49-F238E27FC236}">
                <a16:creationId xmlns:a16="http://schemas.microsoft.com/office/drawing/2014/main" id="{C41DAC30-FA06-234D-8D68-73337C5C7B9D}"/>
              </a:ext>
            </a:extLst>
          </p:cNvPr>
          <p:cNvSpPr txBox="1">
            <a:spLocks/>
          </p:cNvSpPr>
          <p:nvPr/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Overlaying Safety Features and Accidents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4DB39D43-B5E8-AE4A-9F67-AE0A2C2BE9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1;p34">
            <a:extLst>
              <a:ext uri="{FF2B5EF4-FFF2-40B4-BE49-F238E27FC236}">
                <a16:creationId xmlns:a16="http://schemas.microsoft.com/office/drawing/2014/main" id="{910CB814-7816-9B4F-A3F9-79CF37A7D1F8}"/>
              </a:ext>
            </a:extLst>
          </p:cNvPr>
          <p:cNvSpPr txBox="1"/>
          <p:nvPr/>
        </p:nvSpPr>
        <p:spPr>
          <a:xfrm>
            <a:off x="628650" y="1733017"/>
            <a:ext cx="683025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To look for places with more accidents and less safety features, we created a graphic with three overlays: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🟢 A </a:t>
            </a:r>
            <a:r>
              <a:rPr lang="en-US" dirty="0">
                <a:solidFill>
                  <a:srgbClr val="00B050"/>
                </a:solidFill>
                <a:latin typeface="Quicksand"/>
                <a:ea typeface="Quicksand"/>
                <a:cs typeface="Quicksand"/>
                <a:sym typeface="Quicksand"/>
              </a:rPr>
              <a:t>green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pedestrian crossing elements.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🔴 A </a:t>
            </a:r>
            <a:r>
              <a:rPr lang="en-US" dirty="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red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recorded pedestrian and cyclist collisions.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⃝ A cluster analysis of pedestrian and cyclist collisions, to sum up the total number of collisions roughly at or near each intersection.</a:t>
            </a:r>
          </a:p>
        </p:txBody>
      </p:sp>
    </p:spTree>
    <p:extLst>
      <p:ext uri="{BB962C8B-B14F-4D97-AF65-F5344CB8AC3E}">
        <p14:creationId xmlns:p14="http://schemas.microsoft.com/office/powerpoint/2010/main" val="153971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25EF1-6F86-7246-8043-11EC5825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Takeaways</a:t>
            </a:r>
            <a:endParaRPr sz="3000" dirty="0"/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819BB169-48E9-2145-87CE-CF07D8E2A4BA}"/>
              </a:ext>
            </a:extLst>
          </p:cNvPr>
          <p:cNvSpPr txBox="1"/>
          <p:nvPr/>
        </p:nvSpPr>
        <p:spPr>
          <a:xfrm>
            <a:off x="628649" y="1375963"/>
            <a:ext cx="5267053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Looking for places with few pedestrian crossings and a history of pedestrian and cyclist collisions, the stretch of Wilshire Blvd between Highland and Wilton stands out.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We don’t see a need for more lighting — any effect nightfall has is dwarfed by other larger effects, like the rise and fall of traffic.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Overall Greater Wilshire is not one of the hotspots of pedestrian and cyclist collisions in the City.</a:t>
            </a:r>
          </a:p>
        </p:txBody>
      </p:sp>
    </p:spTree>
    <p:extLst>
      <p:ext uri="{BB962C8B-B14F-4D97-AF65-F5344CB8AC3E}">
        <p14:creationId xmlns:p14="http://schemas.microsoft.com/office/powerpoint/2010/main" val="402047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you!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4045975"/>
            <a:ext cx="3016200" cy="61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49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The Question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5164B-1ACA-674A-9D2F-BA032173C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189" y="1187100"/>
            <a:ext cx="5770697" cy="3416400"/>
          </a:xfrm>
        </p:spPr>
        <p:txBody>
          <a:bodyPr anchor="ctr" anchorCtr="0"/>
          <a:lstStyle/>
          <a:p>
            <a:pPr marL="114300" indent="0">
              <a:buNone/>
            </a:pPr>
            <a:r>
              <a:rPr lang="en-US" dirty="0"/>
              <a:t>Will any of our datasets show us where we can make Greater Wilshire safer for pedestrians and cyclists?</a:t>
            </a:r>
          </a:p>
        </p:txBody>
      </p:sp>
    </p:spTree>
    <p:extLst>
      <p:ext uri="{BB962C8B-B14F-4D97-AF65-F5344CB8AC3E}">
        <p14:creationId xmlns:p14="http://schemas.microsoft.com/office/powerpoint/2010/main" val="385302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4602248" y="2272529"/>
            <a:ext cx="3773483" cy="214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collects street-level imagery of roads and programmatically extracts data about the road design and features.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has given us access to their database and and Hack For LA members have built tools for working with </a:t>
            </a: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data that we have built on.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4602248" y="1287674"/>
            <a:ext cx="38520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Quicksand"/>
                <a:ea typeface="Quicksand"/>
                <a:cs typeface="Quicksand"/>
                <a:sym typeface="Quicksand"/>
              </a:rPr>
              <a:t>Mapillary.com</a:t>
            </a:r>
            <a:r>
              <a:rPr lang="en" sz="1800" dirty="0">
                <a:latin typeface="Quicksand"/>
                <a:ea typeface="Quicksand"/>
                <a:cs typeface="Quicksand"/>
                <a:sym typeface="Quicksand"/>
              </a:rPr>
              <a:t> API</a:t>
            </a:r>
          </a:p>
          <a:p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road safety features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3"/>
              </a:rPr>
              <a:t>https://www.mapillary.com/developer/api-documentation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43" name="Google Shape;243;p34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628650" y="556399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Sources of Data</a:t>
            </a:r>
            <a:endParaRPr sz="3000" dirty="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2;p34">
            <a:extLst>
              <a:ext uri="{FF2B5EF4-FFF2-40B4-BE49-F238E27FC236}">
                <a16:creationId xmlns:a16="http://schemas.microsoft.com/office/drawing/2014/main" id="{3E8E96E3-A5D1-CC49-B0E5-61451C65ED0D}"/>
              </a:ext>
            </a:extLst>
          </p:cNvPr>
          <p:cNvSpPr txBox="1"/>
          <p:nvPr/>
        </p:nvSpPr>
        <p:spPr>
          <a:xfrm>
            <a:off x="628650" y="1287674"/>
            <a:ext cx="38520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dirty="0">
                <a:latin typeface="Quicksand"/>
                <a:ea typeface="Quicksand"/>
                <a:cs typeface="Quicksand"/>
                <a:sym typeface="Quicksand"/>
              </a:rPr>
              <a:t>City of LA - Traffic Accidents by Date</a:t>
            </a:r>
          </a:p>
          <a:p>
            <a:pPr lvl="0"/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pedestrian and cyclist traffic collisions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5"/>
              </a:rPr>
              <a:t>https://data.lacity.org/Public-Safety/Traffic-Accidents-by-date/2mzm-av8t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DA2546D5-8E02-F14C-AFB3-7BB98667A941}"/>
              </a:ext>
            </a:extLst>
          </p:cNvPr>
          <p:cNvSpPr txBox="1"/>
          <p:nvPr/>
        </p:nvSpPr>
        <p:spPr>
          <a:xfrm>
            <a:off x="628650" y="2417775"/>
            <a:ext cx="388225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Data collected by the City of LA on traffic accidents, extending back to 2010.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Includes the police “MO” code, classifying the type of accident.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6712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with Pedestrians and Cyclists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5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Gathering city data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49" y="1375963"/>
            <a:ext cx="5267053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From the City database of traffic collisions going back to 2010, we pulled all incidents with the following police </a:t>
            </a:r>
            <a:r>
              <a:rPr lang="en-US" sz="1600" i="1" dirty="0">
                <a:latin typeface="Quicksand"/>
                <a:ea typeface="Quicksand"/>
                <a:cs typeface="Quicksand"/>
                <a:sym typeface="Quicksand"/>
              </a:rPr>
              <a:t>MO Codes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: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- 3003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Ped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- 3008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Bike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- 3016 — Bike vs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- 3501 — Ped Actions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Using the City’s shapefile for neighborhood council boundaries, we added neighborhood council information for each incident.</a:t>
            </a:r>
            <a:br>
              <a:rPr lang="en-US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Source: </a:t>
            </a:r>
            <a:r>
              <a:rPr lang="en" sz="1000" dirty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https://data.lacity.org/City-Infrastructure-Service-Requests/Neighborhood-Councils-Certified-/fu65-dz2f</a:t>
            </a:r>
            <a:endParaRPr lang="en-US" sz="1000" dirty="0">
              <a:solidFill>
                <a:schemeClr val="accent4">
                  <a:lumMod val="40000"/>
                  <a:lumOff val="6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72096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and neighboring Neighborhood Council districts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11A8-8201-374A-A919-4B81C89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847" y="1371414"/>
            <a:ext cx="5267053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6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Incidents by Time of Day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7194D-B3CC-064C-A30F-4821FECCC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1257810"/>
            <a:ext cx="5600700" cy="1674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A1634-2645-0A4E-A78D-F638B3841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0" y="3158284"/>
            <a:ext cx="5600700" cy="16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5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43;p34">
            <a:extLst>
              <a:ext uri="{FF2B5EF4-FFF2-40B4-BE49-F238E27FC236}">
                <a16:creationId xmlns:a16="http://schemas.microsoft.com/office/drawing/2014/main" id="{596B3A4E-08C1-0E4C-8D08-9FFE459EAAC5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4;p34">
            <a:extLst>
              <a:ext uri="{FF2B5EF4-FFF2-40B4-BE49-F238E27FC236}">
                <a16:creationId xmlns:a16="http://schemas.microsoft.com/office/drawing/2014/main" id="{87DD6C92-7F3C-5C42-B8F6-E89AC130D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first attempt</a:t>
            </a:r>
            <a:endParaRPr sz="3000" dirty="0"/>
          </a:p>
        </p:txBody>
      </p:sp>
      <p:pic>
        <p:nvPicPr>
          <p:cNvPr id="9" name="Google Shape;91;p18">
            <a:extLst>
              <a:ext uri="{FF2B5EF4-FFF2-40B4-BE49-F238E27FC236}">
                <a16:creationId xmlns:a16="http://schemas.microsoft.com/office/drawing/2014/main" id="{2C8B80EA-2930-DA45-BE76-58BB984DB8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1297650"/>
            <a:ext cx="3541050" cy="35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05B6D3F-838A-E44A-8A5C-FE6488FDE079}"/>
              </a:ext>
            </a:extLst>
          </p:cNvPr>
          <p:cNvSpPr txBox="1">
            <a:spLocks/>
          </p:cNvSpPr>
          <p:nvPr/>
        </p:nvSpPr>
        <p:spPr>
          <a:xfrm>
            <a:off x="452847" y="1297650"/>
            <a:ext cx="4119154" cy="3674940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began by pulling all records from </a:t>
            </a:r>
            <a:r>
              <a:rPr lang="en-US" dirty="0" err="1"/>
              <a:t>Mapillary</a:t>
            </a:r>
            <a:r>
              <a:rPr lang="en-US" dirty="0"/>
              <a:t> of signs about pedestrians, crosswalks, flashing light warnings. </a:t>
            </a:r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signs categorized as: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4543 - warning--pedestrians-crossing--g4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119 - regulatory--bicycles-push-button--g2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108 - regulatory--stop-here-on-red-or-flashing-light--g1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105 - regulatory-use-crosswalk--g1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61 - regulatory--pedestrians-push-button--g1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49 - regulatory-pedestrians-push-button--g2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11 - regulatory--turning-vehicles-yield-to-pedestrians--g1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regulatory--stop-her-on-red-or-flashing-light--g2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regulatory--in-street-pedestrian-crossing--g1</a:t>
            </a:r>
          </a:p>
          <a:p>
            <a:pPr marL="1143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59346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Cream Elipse Portfolio by Slidesgo">
  <a:themeElements>
    <a:clrScheme name="Simple Light">
      <a:dk1>
        <a:srgbClr val="000000"/>
      </a:dk1>
      <a:lt1>
        <a:srgbClr val="FFFFFF"/>
      </a:lt1>
      <a:dk2>
        <a:srgbClr val="282828"/>
      </a:dk2>
      <a:lt2>
        <a:srgbClr val="F6F4EC"/>
      </a:lt2>
      <a:accent1>
        <a:srgbClr val="282828"/>
      </a:accent1>
      <a:accent2>
        <a:srgbClr val="CC0000"/>
      </a:accent2>
      <a:accent3>
        <a:srgbClr val="FFFFFF"/>
      </a:accent3>
      <a:accent4>
        <a:srgbClr val="CC0000"/>
      </a:accent4>
      <a:accent5>
        <a:srgbClr val="CC0000"/>
      </a:accent5>
      <a:accent6>
        <a:srgbClr val="282828"/>
      </a:accent6>
      <a:hlink>
        <a:srgbClr val="CC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619</Words>
  <Application>Microsoft Macintosh PowerPoint</Application>
  <PresentationFormat>On-screen Show (16:9)</PresentationFormat>
  <Paragraphs>74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Cormorant</vt:lpstr>
      <vt:lpstr>Quicksand</vt:lpstr>
      <vt:lpstr>Tenor Sans</vt:lpstr>
      <vt:lpstr>Elegant Cream Elipse Portfolio by Slidesgo</vt:lpstr>
      <vt:lpstr>Pedestrian Safety in Greater Wilshire</vt:lpstr>
      <vt:lpstr>The Question</vt:lpstr>
      <vt:lpstr>Sources of Data</vt:lpstr>
      <vt:lpstr>Collisions with Pedestrians and Cyclists</vt:lpstr>
      <vt:lpstr>Gathering city data</vt:lpstr>
      <vt:lpstr>Greater Wilshire in Context</vt:lpstr>
      <vt:lpstr>Incidents by Time of Day</vt:lpstr>
      <vt:lpstr>Safety Features</vt:lpstr>
      <vt:lpstr>Our first attempt</vt:lpstr>
      <vt:lpstr>PowerPoint Presentation</vt:lpstr>
      <vt:lpstr>Mapping Crosswalks</vt:lpstr>
      <vt:lpstr>Comparing Accident Locations to Crossing Locations</vt:lpstr>
      <vt:lpstr>PowerPoint Presentation</vt:lpstr>
      <vt:lpstr>PowerPoint Presentation</vt:lpstr>
      <vt:lpstr>Takeaways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 at a Glance</dc:title>
  <cp:lastModifiedBy>Henry Kaplan</cp:lastModifiedBy>
  <cp:revision>46</cp:revision>
  <dcterms:modified xsi:type="dcterms:W3CDTF">2021-07-30T01:44:06Z</dcterms:modified>
</cp:coreProperties>
</file>